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7" r:id="rId2"/>
    <p:sldId id="258" r:id="rId3"/>
    <p:sldId id="259" r:id="rId4"/>
    <p:sldId id="320" r:id="rId5"/>
    <p:sldId id="321" r:id="rId6"/>
    <p:sldId id="322" r:id="rId7"/>
    <p:sldId id="323" r:id="rId8"/>
    <p:sldId id="324" r:id="rId9"/>
    <p:sldId id="325" r:id="rId10"/>
    <p:sldId id="326" r:id="rId11"/>
    <p:sldId id="327" r:id="rId12"/>
    <p:sldId id="328" r:id="rId13"/>
    <p:sldId id="329" r:id="rId14"/>
    <p:sldId id="330" r:id="rId15"/>
    <p:sldId id="286" r:id="rId16"/>
    <p:sldId id="277" r:id="rId17"/>
    <p:sldId id="278" r:id="rId18"/>
    <p:sldId id="279"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00C6D4-0C1A-468A-9AC5-5CEFE615C043}"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16C591-9062-4B44-8F3B-ADDEC5B7A38C}" type="slidenum">
              <a:rPr lang="en-IN" smtClean="0"/>
              <a:t>‹#›</a:t>
            </a:fld>
            <a:endParaRPr lang="en-IN"/>
          </a:p>
        </p:txBody>
      </p:sp>
    </p:spTree>
    <p:extLst>
      <p:ext uri="{BB962C8B-B14F-4D97-AF65-F5344CB8AC3E}">
        <p14:creationId xmlns:p14="http://schemas.microsoft.com/office/powerpoint/2010/main" val="2633524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26839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1361649522"/>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7" name="Rectangle 6"/>
          <p:cNvSpPr/>
          <p:nvPr/>
        </p:nvSpPr>
        <p:spPr>
          <a:xfrm>
            <a:off x="752593" y="1748543"/>
            <a:ext cx="11138370"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Using a homogeneous-coordinate approach, we can represent the equations for a two-dimensional translation of a coordinate position using the following matrix multiplication:</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This translation operation can be written in the abbreviated form</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43387" algn="just"/>
            <a:r>
              <a:rPr lang="en-US" sz="1975" dirty="0">
                <a:solidFill>
                  <a:srgbClr val="002060"/>
                </a:solidFill>
                <a:latin typeface="Cambria" pitchFamily="18" charset="0"/>
              </a:rPr>
              <a:t>with T(</a:t>
            </a:r>
            <a:r>
              <a:rPr lang="en-US" sz="1975" dirty="0" err="1">
                <a:solidFill>
                  <a:srgbClr val="002060"/>
                </a:solidFill>
                <a:latin typeface="Cambria" pitchFamily="18" charset="0"/>
              </a:rPr>
              <a:t>t</a:t>
            </a:r>
            <a:r>
              <a:rPr lang="en-US" sz="1383" dirty="0" err="1">
                <a:solidFill>
                  <a:srgbClr val="002060"/>
                </a:solidFill>
                <a:latin typeface="Cambria" pitchFamily="18" charset="0"/>
              </a:rPr>
              <a:t>x</a:t>
            </a:r>
            <a:r>
              <a:rPr lang="en-US" sz="1975" dirty="0">
                <a:solidFill>
                  <a:srgbClr val="002060"/>
                </a:solidFill>
                <a:latin typeface="Cambria" pitchFamily="18" charset="0"/>
              </a:rPr>
              <a:t>, t</a:t>
            </a:r>
            <a:r>
              <a:rPr lang="en-US" sz="1383" dirty="0">
                <a:solidFill>
                  <a:srgbClr val="002060"/>
                </a:solidFill>
                <a:latin typeface="Cambria" pitchFamily="18" charset="0"/>
              </a:rPr>
              <a:t>y</a:t>
            </a:r>
            <a:r>
              <a:rPr lang="en-US" sz="1975" dirty="0">
                <a:solidFill>
                  <a:srgbClr val="002060"/>
                </a:solidFill>
                <a:latin typeface="Cambria" pitchFamily="18" charset="0"/>
              </a:rPr>
              <a:t>) as the 3 × 3 translation matrix. In situations where there is no ambiguity about the translation parameters, we can simply represent the translation matrix as T.</a:t>
            </a:r>
          </a:p>
        </p:txBody>
      </p:sp>
      <p:sp>
        <p:nvSpPr>
          <p:cNvPr id="10" name="Rounded Rectangle 9"/>
          <p:cNvSpPr/>
          <p:nvPr/>
        </p:nvSpPr>
        <p:spPr>
          <a:xfrm>
            <a:off x="2784592" y="1095963"/>
            <a:ext cx="654755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Translation Matrix</a:t>
            </a:r>
            <a:endParaRPr lang="en-US" sz="2370" dirty="0"/>
          </a:p>
        </p:txBody>
      </p:sp>
      <p:pic>
        <p:nvPicPr>
          <p:cNvPr id="11" name="Picture 10" descr="Screen Shot 2014-10-08 at 6.51.3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8667" y="2593981"/>
            <a:ext cx="3819407" cy="1168840"/>
          </a:xfrm>
          <a:prstGeom prst="rect">
            <a:avLst/>
          </a:prstGeom>
        </p:spPr>
      </p:pic>
      <p:pic>
        <p:nvPicPr>
          <p:cNvPr id="12" name="Picture 11" descr="Screen Shot 2014-10-08 at 6.51.4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2370" y="4388907"/>
            <a:ext cx="2270321" cy="501728"/>
          </a:xfrm>
          <a:prstGeom prst="rect">
            <a:avLst/>
          </a:prstGeom>
        </p:spPr>
      </p:pic>
    </p:spTree>
    <p:extLst>
      <p:ext uri="{BB962C8B-B14F-4D97-AF65-F5344CB8AC3E}">
        <p14:creationId xmlns:p14="http://schemas.microsoft.com/office/powerpoint/2010/main" val="668008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7" name="Rectangle 6"/>
          <p:cNvSpPr/>
          <p:nvPr/>
        </p:nvSpPr>
        <p:spPr>
          <a:xfrm>
            <a:off x="752592" y="1816453"/>
            <a:ext cx="1121363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Two-dimensional rotation transformation equations about the coordinate origin can be expressed in the matrix form</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rotation transformation operator R(θ ) is the 3 × 3 matrix with rotation parameter θ. We can also write this rotation matrix simply as R.</a:t>
            </a:r>
          </a:p>
        </p:txBody>
      </p:sp>
      <p:sp>
        <p:nvSpPr>
          <p:cNvPr id="8" name="Rounded Rectangle 7"/>
          <p:cNvSpPr/>
          <p:nvPr/>
        </p:nvSpPr>
        <p:spPr>
          <a:xfrm>
            <a:off x="2784592" y="1095963"/>
            <a:ext cx="654755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 Matrix</a:t>
            </a:r>
            <a:endParaRPr lang="en-US" sz="2370" dirty="0"/>
          </a:p>
        </p:txBody>
      </p:sp>
      <p:pic>
        <p:nvPicPr>
          <p:cNvPr id="10" name="Picture 9" descr="Screen Shot 2014-10-08 at 6.52.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44764" y="2460284"/>
            <a:ext cx="4175657" cy="1098255"/>
          </a:xfrm>
          <a:prstGeom prst="rect">
            <a:avLst/>
          </a:prstGeom>
        </p:spPr>
      </p:pic>
      <p:pic>
        <p:nvPicPr>
          <p:cNvPr id="11" name="Picture 10" descr="Screen Shot 2014-10-08 at 6.52.1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7630" y="3716654"/>
            <a:ext cx="1881481" cy="514272"/>
          </a:xfrm>
          <a:prstGeom prst="rect">
            <a:avLst/>
          </a:prstGeom>
        </p:spPr>
      </p:pic>
    </p:spTree>
    <p:extLst>
      <p:ext uri="{BB962C8B-B14F-4D97-AF65-F5344CB8AC3E}">
        <p14:creationId xmlns:p14="http://schemas.microsoft.com/office/powerpoint/2010/main" val="3675778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7" name="Rectangle 6"/>
          <p:cNvSpPr/>
          <p:nvPr/>
        </p:nvSpPr>
        <p:spPr>
          <a:xfrm>
            <a:off x="752593" y="1806164"/>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some graphics libraries, a two-dimensional rotation function generates only rotations about the coordinate origin.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rotation about any other pivot point must then be performed as a sequence of transformation operations.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An alternative approach in a graphics package is to provide additional parameters in the rotation routine for the pivot-point coordinates.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rotation routine that includes a pivot-point parameter then sets up a general rotation matrix without the need to invoke a succession of transformation functions.</a:t>
            </a:r>
          </a:p>
        </p:txBody>
      </p:sp>
      <p:sp>
        <p:nvSpPr>
          <p:cNvPr id="9" name="Rounded Rectangle 8"/>
          <p:cNvSpPr/>
          <p:nvPr/>
        </p:nvSpPr>
        <p:spPr>
          <a:xfrm>
            <a:off x="2784592" y="1095963"/>
            <a:ext cx="654755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 Matrix</a:t>
            </a:r>
            <a:endParaRPr lang="en-US" sz="2370" dirty="0"/>
          </a:p>
        </p:txBody>
      </p:sp>
    </p:spTree>
    <p:extLst>
      <p:ext uri="{BB962C8B-B14F-4D97-AF65-F5344CB8AC3E}">
        <p14:creationId xmlns:p14="http://schemas.microsoft.com/office/powerpoint/2010/main" val="3309655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7" name="Rectangle 6"/>
          <p:cNvSpPr/>
          <p:nvPr/>
        </p:nvSpPr>
        <p:spPr>
          <a:xfrm>
            <a:off x="752593" y="1848555"/>
            <a:ext cx="11063111"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scaling transformation relative to the coordinate origin can now be expressed as the matrix multiplication</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scaling operator S(</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 is the 3 × 3 matrix with parameters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And, in most cases, we can represent the scaling matrix simply as S.</a:t>
            </a:r>
          </a:p>
        </p:txBody>
      </p:sp>
      <p:sp>
        <p:nvSpPr>
          <p:cNvPr id="8" name="Rounded Rectangle 7"/>
          <p:cNvSpPr/>
          <p:nvPr/>
        </p:nvSpPr>
        <p:spPr>
          <a:xfrm>
            <a:off x="3085630" y="1095963"/>
            <a:ext cx="564444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 Matrix</a:t>
            </a:r>
            <a:endParaRPr lang="en-US" sz="2370" dirty="0"/>
          </a:p>
        </p:txBody>
      </p:sp>
      <p:pic>
        <p:nvPicPr>
          <p:cNvPr id="10" name="Picture 9" descr="Screen Shot 2014-10-08 at 6.52.3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7210" y="2740538"/>
            <a:ext cx="3850765" cy="1279407"/>
          </a:xfrm>
          <a:prstGeom prst="rect">
            <a:avLst/>
          </a:prstGeom>
        </p:spPr>
      </p:pic>
      <p:pic>
        <p:nvPicPr>
          <p:cNvPr id="11" name="Picture 10" descr="Screen Shot 2014-10-08 at 6.52.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2346" y="4332111"/>
            <a:ext cx="2471012" cy="576988"/>
          </a:xfrm>
          <a:prstGeom prst="rect">
            <a:avLst/>
          </a:prstGeom>
        </p:spPr>
      </p:pic>
    </p:spTree>
    <p:extLst>
      <p:ext uri="{BB962C8B-B14F-4D97-AF65-F5344CB8AC3E}">
        <p14:creationId xmlns:p14="http://schemas.microsoft.com/office/powerpoint/2010/main" val="4139523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881423"/>
            <a:ext cx="11138370" cy="191505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Some libraries provide a scaling function that can generate only scaling with respect to the coordinate origin. In this case, a scaling transformation relative to another reference position is handled as a succession of transformation operations.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However, other systems do include a general scaling routine that can construct the homogeneous matrix for scaling with respect to a designated fixed point.</a:t>
            </a:r>
          </a:p>
        </p:txBody>
      </p:sp>
      <p:sp>
        <p:nvSpPr>
          <p:cNvPr id="12" name="Rounded Rectangle 11"/>
          <p:cNvSpPr/>
          <p:nvPr/>
        </p:nvSpPr>
        <p:spPr>
          <a:xfrm>
            <a:off x="3085630" y="1095963"/>
            <a:ext cx="564444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 Matrix</a:t>
            </a:r>
            <a:endParaRPr lang="en-US" sz="2370" dirty="0"/>
          </a:p>
        </p:txBody>
      </p:sp>
    </p:spTree>
    <p:extLst>
      <p:ext uri="{BB962C8B-B14F-4D97-AF65-F5344CB8AC3E}">
        <p14:creationId xmlns:p14="http://schemas.microsoft.com/office/powerpoint/2010/main" val="4161727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1915054"/>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845138" algn="just">
              <a:lnSpc>
                <a:spcPct val="150000"/>
              </a:lnSpc>
            </a:pPr>
            <a:r>
              <a:rPr lang="en-US" sz="1975" b="1" i="1" dirty="0">
                <a:solidFill>
                  <a:srgbClr val="002060"/>
                </a:solidFill>
                <a:latin typeface="Bookman Old Style" panose="02050604050505020204" pitchFamily="18" charset="0"/>
              </a:rPr>
              <a:t>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Matrix representations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Homogeneous coordinates</a:t>
            </a:r>
          </a:p>
        </p:txBody>
      </p:sp>
    </p:spTree>
    <p:extLst>
      <p:ext uri="{BB962C8B-B14F-4D97-AF65-F5344CB8AC3E}">
        <p14:creationId xmlns:p14="http://schemas.microsoft.com/office/powerpoint/2010/main" val="1989181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1409810"/>
          </a:xfrm>
          <a:prstGeom prst="rect">
            <a:avLst/>
          </a:prstGeom>
        </p:spPr>
        <p:txBody>
          <a:bodyPr wrap="square">
            <a:spAutoFit/>
          </a:bodyPr>
          <a:lstStyle/>
          <a:p>
            <a:pPr marL="845138" algn="just">
              <a:lnSpc>
                <a:spcPct val="150000"/>
              </a:lnSpc>
            </a:pPr>
            <a:r>
              <a:rPr lang="en-US" sz="1975" b="1" i="1" dirty="0">
                <a:solidFill>
                  <a:srgbClr val="002060"/>
                </a:solidFill>
                <a:latin typeface="Bookman Old Style" panose="02050604050505020204" pitchFamily="18" charset="0"/>
              </a:rPr>
              <a:t>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raster transformations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Transformation between 2D coordinate systems</a:t>
            </a:r>
          </a:p>
        </p:txBody>
      </p:sp>
    </p:spTree>
    <p:extLst>
      <p:ext uri="{BB962C8B-B14F-4D97-AF65-F5344CB8AC3E}">
        <p14:creationId xmlns:p14="http://schemas.microsoft.com/office/powerpoint/2010/main" val="1899130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2</a:t>
            </a:r>
            <a:r>
              <a:rPr lang="en-US" sz="2370" dirty="0"/>
              <a:t> </a:t>
            </a:r>
          </a:p>
        </p:txBody>
      </p:sp>
      <p:sp>
        <p:nvSpPr>
          <p:cNvPr id="9" name="Rectangle 8"/>
          <p:cNvSpPr/>
          <p:nvPr/>
        </p:nvSpPr>
        <p:spPr>
          <a:xfrm>
            <a:off x="752593" y="2074333"/>
            <a:ext cx="11138370" cy="2826985"/>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2D and 3D graphics with OpenGL </a:t>
            </a:r>
          </a:p>
          <a:p>
            <a:pPr algn="just"/>
            <a:endParaRPr lang="en-US" sz="1975" b="1"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2D Geometric Transformations: </a:t>
            </a:r>
            <a:r>
              <a:rPr lang="en-US" sz="1975" i="1" dirty="0">
                <a:solidFill>
                  <a:srgbClr val="002060"/>
                </a:solidFill>
                <a:latin typeface="Bookman Old Style" panose="02050604050505020204" pitchFamily="18" charset="0"/>
              </a:rPr>
              <a:t>Basic 2D Geometric Transformations, matrix representations and homogeneous coordinates, OpenGL raster transformations, Transformation between 2D coordinate systems, OpenGL geometric transformation functions.</a:t>
            </a:r>
          </a:p>
          <a:p>
            <a:pPr marL="501752" algn="just"/>
            <a:endParaRPr lang="en-US" sz="1975"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3D Geometric Transformations: </a:t>
            </a:r>
            <a:r>
              <a:rPr lang="en-US" sz="1975" i="1" dirty="0">
                <a:solidFill>
                  <a:srgbClr val="002060"/>
                </a:solidFill>
                <a:latin typeface="Bookman Old Style" panose="02050604050505020204" pitchFamily="18" charset="0"/>
              </a:rPr>
              <a:t>3D Translation, rotation, scaling, OpenGL geometric transformations functions.</a:t>
            </a:r>
          </a:p>
        </p:txBody>
      </p:sp>
    </p:spTree>
    <p:extLst>
      <p:ext uri="{BB962C8B-B14F-4D97-AF65-F5344CB8AC3E}">
        <p14:creationId xmlns:p14="http://schemas.microsoft.com/office/powerpoint/2010/main" val="3269768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2</a:t>
            </a:r>
            <a:endParaRPr lang="en-US" sz="2370" dirty="0"/>
          </a:p>
        </p:txBody>
      </p:sp>
      <p:sp>
        <p:nvSpPr>
          <p:cNvPr id="9" name="Rectangle 8"/>
          <p:cNvSpPr/>
          <p:nvPr/>
        </p:nvSpPr>
        <p:spPr>
          <a:xfrm>
            <a:off x="1429926" y="1999075"/>
            <a:ext cx="8504296" cy="1257845"/>
          </a:xfrm>
          <a:prstGeom prst="rect">
            <a:avLst/>
          </a:prstGeom>
        </p:spPr>
        <p:txBody>
          <a:bodyPr wrap="square">
            <a:spAutoFit/>
          </a:bodyPr>
          <a:lstStyle/>
          <a:p>
            <a:r>
              <a:rPr lang="en-US" sz="1975" b="1" i="1" dirty="0">
                <a:solidFill>
                  <a:srgbClr val="002060"/>
                </a:solidFill>
                <a:latin typeface="Bookman Old Style" panose="02050604050505020204" pitchFamily="18" charset="0"/>
              </a:rPr>
              <a:t>2D Geometric Transformations</a:t>
            </a:r>
            <a:r>
              <a:rPr lang="en-US" sz="1975" dirty="0">
                <a:solidFill>
                  <a:srgbClr val="002060"/>
                </a:solidFill>
                <a:latin typeface="Cambria" pitchFamily="18" charset="0"/>
              </a:rPr>
              <a:t>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Matrix representations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Homogeneous coordinates</a:t>
            </a: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7" name="Rounded Rectangle 6"/>
          <p:cNvSpPr/>
          <p:nvPr/>
        </p:nvSpPr>
        <p:spPr>
          <a:xfrm>
            <a:off x="2032000" y="1095963"/>
            <a:ext cx="850429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Matrix representations and homogeneous coordinates</a:t>
            </a:r>
            <a:endParaRPr lang="en-US" sz="2370" dirty="0"/>
          </a:p>
        </p:txBody>
      </p:sp>
      <p:sp>
        <p:nvSpPr>
          <p:cNvPr id="6" name="Rectangle 5"/>
          <p:cNvSpPr/>
          <p:nvPr/>
        </p:nvSpPr>
        <p:spPr>
          <a:xfrm>
            <a:off x="752593" y="1872603"/>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Many graphics applications involve sequences of geometric transformations.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An animation might require an object to be translated and rotated at each increment of the motion.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design and picture construction applications, we perform translations, rotations, and </a:t>
            </a:r>
            <a:r>
              <a:rPr lang="en-US" sz="1975" dirty="0" err="1">
                <a:solidFill>
                  <a:srgbClr val="002060"/>
                </a:solidFill>
                <a:latin typeface="Cambria" pitchFamily="18" charset="0"/>
              </a:rPr>
              <a:t>scalings</a:t>
            </a:r>
            <a:r>
              <a:rPr lang="en-US" sz="1975" dirty="0">
                <a:solidFill>
                  <a:srgbClr val="002060"/>
                </a:solidFill>
                <a:latin typeface="Cambria" pitchFamily="18" charset="0"/>
              </a:rPr>
              <a:t> to fit the picture components into their proper positions.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viewing transformations involve sequences of translations and rotations to take us from the original scene specification to the display on an output device.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Here, we consider how the matrix representations discussed in the previous sections can be reformulated so that such transformation sequences can be processed efficiently.</a:t>
            </a:r>
          </a:p>
        </p:txBody>
      </p:sp>
    </p:spTree>
    <p:extLst>
      <p:ext uri="{BB962C8B-B14F-4D97-AF65-F5344CB8AC3E}">
        <p14:creationId xmlns:p14="http://schemas.microsoft.com/office/powerpoint/2010/main" val="662635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6" name="Rectangle 5"/>
          <p:cNvSpPr/>
          <p:nvPr/>
        </p:nvSpPr>
        <p:spPr>
          <a:xfrm>
            <a:off x="752593" y="1816453"/>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Each of the three basic two-dimensional transformations (translation, rotation, and scaling) can be expressed in the general matrix form</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43387" indent="-343387" algn="just"/>
            <a:r>
              <a:rPr lang="en-US" sz="1975" dirty="0">
                <a:solidFill>
                  <a:srgbClr val="002060"/>
                </a:solidFill>
                <a:latin typeface="Cambria" pitchFamily="18" charset="0"/>
              </a:rPr>
              <a:t>      with coordinate positions P and P’ represented as column vectors. Matrix M</a:t>
            </a:r>
            <a:r>
              <a:rPr lang="en-US" sz="1383" dirty="0">
                <a:solidFill>
                  <a:srgbClr val="002060"/>
                </a:solidFill>
                <a:latin typeface="Cambria" pitchFamily="18" charset="0"/>
              </a:rPr>
              <a:t>1</a:t>
            </a:r>
            <a:r>
              <a:rPr lang="en-US" sz="1975" dirty="0">
                <a:solidFill>
                  <a:srgbClr val="002060"/>
                </a:solidFill>
                <a:latin typeface="Cambria" pitchFamily="18" charset="0"/>
              </a:rPr>
              <a:t> is a 2 × 2 array       containing multiplicative factors, and M</a:t>
            </a:r>
            <a:r>
              <a:rPr lang="en-US" sz="1383" dirty="0">
                <a:solidFill>
                  <a:srgbClr val="002060"/>
                </a:solidFill>
                <a:latin typeface="Cambria" pitchFamily="18" charset="0"/>
              </a:rPr>
              <a:t>2</a:t>
            </a:r>
            <a:r>
              <a:rPr lang="en-US" sz="1975" dirty="0">
                <a:solidFill>
                  <a:srgbClr val="002060"/>
                </a:solidFill>
                <a:latin typeface="Cambria" pitchFamily="18" charset="0"/>
              </a:rPr>
              <a:t> is a two-element column matrix containing translational terms. </a:t>
            </a:r>
          </a:p>
          <a:p>
            <a:pPr marL="343387" indent="-343387" algn="just"/>
            <a:endParaRPr lang="en-US" sz="1975" dirty="0">
              <a:solidFill>
                <a:srgbClr val="002060"/>
              </a:solidFill>
              <a:latin typeface="Cambria" pitchFamily="18" charset="0"/>
            </a:endParaRPr>
          </a:p>
          <a:p>
            <a:pPr marL="343387" indent="-343387" algn="just">
              <a:buFont typeface="Wingdings" panose="05000000000000000000" pitchFamily="2" charset="2"/>
              <a:buChar char="ü"/>
            </a:pPr>
            <a:r>
              <a:rPr lang="en-US" sz="1975" dirty="0">
                <a:solidFill>
                  <a:srgbClr val="002060"/>
                </a:solidFill>
                <a:latin typeface="Cambria" pitchFamily="18" charset="0"/>
              </a:rPr>
              <a:t>For translation, M</a:t>
            </a:r>
            <a:r>
              <a:rPr lang="en-US" sz="1383" dirty="0">
                <a:solidFill>
                  <a:srgbClr val="002060"/>
                </a:solidFill>
                <a:latin typeface="Cambria" pitchFamily="18" charset="0"/>
              </a:rPr>
              <a:t>1</a:t>
            </a:r>
            <a:r>
              <a:rPr lang="en-US" sz="1975" dirty="0">
                <a:solidFill>
                  <a:srgbClr val="002060"/>
                </a:solidFill>
                <a:latin typeface="Cambria" pitchFamily="18" charset="0"/>
              </a:rPr>
              <a:t> is the identity matrix. For rotation or scaling, M</a:t>
            </a:r>
            <a:r>
              <a:rPr lang="en-US" sz="1383" dirty="0">
                <a:solidFill>
                  <a:srgbClr val="002060"/>
                </a:solidFill>
                <a:latin typeface="Cambria" pitchFamily="18" charset="0"/>
              </a:rPr>
              <a:t>2</a:t>
            </a:r>
            <a:r>
              <a:rPr lang="en-US" sz="1975" dirty="0">
                <a:solidFill>
                  <a:srgbClr val="002060"/>
                </a:solidFill>
                <a:latin typeface="Cambria" pitchFamily="18" charset="0"/>
              </a:rPr>
              <a:t> contains the translational terms associated with the pivot point or scaling fixed point.</a:t>
            </a:r>
          </a:p>
        </p:txBody>
      </p:sp>
      <p:sp>
        <p:nvSpPr>
          <p:cNvPr id="8" name="Rounded Rectangle 7"/>
          <p:cNvSpPr/>
          <p:nvPr/>
        </p:nvSpPr>
        <p:spPr>
          <a:xfrm>
            <a:off x="2032000" y="1095963"/>
            <a:ext cx="850429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Matrix representations and homogeneous coordinates</a:t>
            </a:r>
            <a:endParaRPr lang="en-US" sz="2370" dirty="0"/>
          </a:p>
        </p:txBody>
      </p:sp>
      <p:pic>
        <p:nvPicPr>
          <p:cNvPr id="5" name="Picture 4"/>
          <p:cNvPicPr>
            <a:picLocks noChangeAspect="1"/>
          </p:cNvPicPr>
          <p:nvPr/>
        </p:nvPicPr>
        <p:blipFill>
          <a:blip r:embed="rId2"/>
          <a:stretch>
            <a:fillRect/>
          </a:stretch>
        </p:blipFill>
        <p:spPr>
          <a:xfrm>
            <a:off x="4666074" y="2601149"/>
            <a:ext cx="2370667" cy="603181"/>
          </a:xfrm>
          <a:prstGeom prst="rect">
            <a:avLst/>
          </a:prstGeom>
        </p:spPr>
      </p:pic>
    </p:spTree>
    <p:extLst>
      <p:ext uri="{BB962C8B-B14F-4D97-AF65-F5344CB8AC3E}">
        <p14:creationId xmlns:p14="http://schemas.microsoft.com/office/powerpoint/2010/main" val="3893815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2"/>
            <a:ext cx="2408296" cy="699147"/>
          </a:xfrm>
          <a:prstGeom prst="rect">
            <a:avLst/>
          </a:prstGeom>
          <a:noFill/>
        </p:spPr>
        <p:txBody>
          <a:bodyPr wrap="square" rtlCol="0">
            <a:spAutoFit/>
          </a:bodyPr>
          <a:lstStyle/>
          <a:p>
            <a:pPr algn="ctr"/>
            <a:r>
              <a:rPr lang="en-US" sz="1975" b="1" dirty="0">
                <a:solidFill>
                  <a:schemeClr val="bg1"/>
                </a:solidFill>
                <a:latin typeface="Cambria" pitchFamily="18" charset="0"/>
              </a:rPr>
              <a:t>6</a:t>
            </a:r>
          </a:p>
          <a:p>
            <a:pPr algn="ctr"/>
            <a:endParaRPr lang="en-US" sz="1975" b="1" dirty="0">
              <a:solidFill>
                <a:schemeClr val="bg1"/>
              </a:solidFill>
              <a:latin typeface="Cambria" pitchFamily="18" charset="0"/>
            </a:endParaRPr>
          </a:p>
        </p:txBody>
      </p:sp>
      <p:sp>
        <p:nvSpPr>
          <p:cNvPr id="6" name="Rectangle 5"/>
          <p:cNvSpPr/>
          <p:nvPr/>
        </p:nvSpPr>
        <p:spPr>
          <a:xfrm>
            <a:off x="752593" y="1800284"/>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produce a sequence of transformations with these equations, such as scaling followed by rotation and then translation, we could calculate the transformed coordinates one step at a time.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First, coordinate positions are scaled, then these scaled coordinates are rotated, and finally, the rotated coordinates are translated.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more efficient approach, however, is to combine the transformations so that the final coordinate positions are obtained directly from the initial coordinates, without calculating intermediate coordinate values.</a:t>
            </a:r>
          </a:p>
        </p:txBody>
      </p:sp>
      <p:sp>
        <p:nvSpPr>
          <p:cNvPr id="7" name="Rounded Rectangle 6"/>
          <p:cNvSpPr/>
          <p:nvPr/>
        </p:nvSpPr>
        <p:spPr>
          <a:xfrm>
            <a:off x="2032000" y="1095963"/>
            <a:ext cx="850429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Matrix representations and homogeneous coordinates</a:t>
            </a:r>
            <a:endParaRPr lang="en-US" sz="2370" dirty="0"/>
          </a:p>
        </p:txBody>
      </p:sp>
    </p:spTree>
    <p:extLst>
      <p:ext uri="{BB962C8B-B14F-4D97-AF65-F5344CB8AC3E}">
        <p14:creationId xmlns:p14="http://schemas.microsoft.com/office/powerpoint/2010/main" val="3722678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5" name="Rounded Rectangle 4"/>
          <p:cNvSpPr/>
          <p:nvPr/>
        </p:nvSpPr>
        <p:spPr>
          <a:xfrm>
            <a:off x="3668889" y="1020704"/>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Homogeneous Coordinates</a:t>
            </a:r>
            <a:endParaRPr lang="en-US" sz="2370" dirty="0"/>
          </a:p>
        </p:txBody>
      </p:sp>
      <p:sp>
        <p:nvSpPr>
          <p:cNvPr id="7" name="Rectangle 6"/>
          <p:cNvSpPr/>
          <p:nvPr/>
        </p:nvSpPr>
        <p:spPr>
          <a:xfrm>
            <a:off x="752593" y="1622778"/>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Multiplicative and translational terms for a two-dimensional geometric transformation can be combined into a single matrix if we expand the representations to 3 × 3 matrices. Then we can use the third column of a transformation matrix for the translation terms, and all transformation equations can be expressed as matrix multiplications.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But to do so, we also need to expand the matrix representation for a two-dimensional coordinate position to a three-element column matrix.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standard technique for accomplishing this is to expand each two dimensional coordinate-position representation (x, y) to a three-element representation (</a:t>
            </a:r>
            <a:r>
              <a:rPr lang="en-US" sz="1975" dirty="0" err="1">
                <a:solidFill>
                  <a:srgbClr val="002060"/>
                </a:solidFill>
                <a:latin typeface="Cambria" pitchFamily="18" charset="0"/>
              </a:rPr>
              <a:t>x</a:t>
            </a:r>
            <a:r>
              <a:rPr lang="en-US" sz="1383" dirty="0" err="1">
                <a:solidFill>
                  <a:srgbClr val="002060"/>
                </a:solidFill>
                <a:latin typeface="Cambria" pitchFamily="18" charset="0"/>
              </a:rPr>
              <a:t>h</a:t>
            </a:r>
            <a:r>
              <a:rPr lang="en-US" sz="1975" dirty="0">
                <a:solidFill>
                  <a:srgbClr val="002060"/>
                </a:solidFill>
                <a:latin typeface="Cambria" pitchFamily="18" charset="0"/>
              </a:rPr>
              <a:t>, </a:t>
            </a:r>
            <a:r>
              <a:rPr lang="en-US" sz="1975" dirty="0" err="1">
                <a:solidFill>
                  <a:srgbClr val="002060"/>
                </a:solidFill>
                <a:latin typeface="Cambria" pitchFamily="18" charset="0"/>
              </a:rPr>
              <a:t>y</a:t>
            </a:r>
            <a:r>
              <a:rPr lang="en-US" sz="1383" dirty="0" err="1">
                <a:solidFill>
                  <a:srgbClr val="002060"/>
                </a:solidFill>
                <a:latin typeface="Cambria" pitchFamily="18" charset="0"/>
              </a:rPr>
              <a:t>h</a:t>
            </a:r>
            <a:r>
              <a:rPr lang="en-US" sz="1975" dirty="0">
                <a:solidFill>
                  <a:srgbClr val="002060"/>
                </a:solidFill>
                <a:latin typeface="Cambria" pitchFamily="18" charset="0"/>
              </a:rPr>
              <a:t>, h), called homogeneous coordinates, where the homogeneous parameter </a:t>
            </a:r>
            <a:r>
              <a:rPr lang="en-US" sz="1975" b="1" dirty="0">
                <a:solidFill>
                  <a:srgbClr val="002060"/>
                </a:solidFill>
                <a:latin typeface="Cambria" pitchFamily="18" charset="0"/>
              </a:rPr>
              <a:t>h</a:t>
            </a:r>
            <a:r>
              <a:rPr lang="en-US" sz="1975" dirty="0">
                <a:solidFill>
                  <a:srgbClr val="002060"/>
                </a:solidFill>
                <a:latin typeface="Cambria" pitchFamily="18" charset="0"/>
              </a:rPr>
              <a:t> is a nonzero value such that</a:t>
            </a:r>
          </a:p>
        </p:txBody>
      </p:sp>
      <p:pic>
        <p:nvPicPr>
          <p:cNvPr id="10" name="Picture 9"/>
          <p:cNvPicPr>
            <a:picLocks noChangeAspect="1"/>
          </p:cNvPicPr>
          <p:nvPr/>
        </p:nvPicPr>
        <p:blipFill>
          <a:blip r:embed="rId2"/>
          <a:stretch>
            <a:fillRect/>
          </a:stretch>
        </p:blipFill>
        <p:spPr>
          <a:xfrm>
            <a:off x="4703704" y="5159963"/>
            <a:ext cx="3574815" cy="1027397"/>
          </a:xfrm>
          <a:prstGeom prst="rect">
            <a:avLst/>
          </a:prstGeom>
        </p:spPr>
      </p:pic>
    </p:spTree>
    <p:extLst>
      <p:ext uri="{BB962C8B-B14F-4D97-AF65-F5344CB8AC3E}">
        <p14:creationId xmlns:p14="http://schemas.microsoft.com/office/powerpoint/2010/main" val="3547349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6" name="Rectangle 5"/>
          <p:cNvSpPr/>
          <p:nvPr/>
        </p:nvSpPr>
        <p:spPr>
          <a:xfrm>
            <a:off x="752593" y="1773296"/>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general two-dimensional homogeneous coordinate representation could also be written as                 (</a:t>
            </a:r>
            <a:r>
              <a:rPr lang="en-US" sz="1975" dirty="0" err="1">
                <a:solidFill>
                  <a:srgbClr val="002060"/>
                </a:solidFill>
                <a:latin typeface="Cambria" pitchFamily="18" charset="0"/>
              </a:rPr>
              <a:t>h·x</a:t>
            </a:r>
            <a:r>
              <a:rPr lang="en-US" sz="1975" dirty="0">
                <a:solidFill>
                  <a:srgbClr val="002060"/>
                </a:solidFill>
                <a:latin typeface="Cambria" pitchFamily="18" charset="0"/>
              </a:rPr>
              <a:t>, </a:t>
            </a:r>
            <a:r>
              <a:rPr lang="en-US" sz="1975" dirty="0" err="1">
                <a:solidFill>
                  <a:srgbClr val="002060"/>
                </a:solidFill>
                <a:latin typeface="Cambria" pitchFamily="18" charset="0"/>
              </a:rPr>
              <a:t>h·y</a:t>
            </a:r>
            <a:r>
              <a:rPr lang="en-US" sz="1975" dirty="0">
                <a:solidFill>
                  <a:srgbClr val="002060"/>
                </a:solidFill>
                <a:latin typeface="Cambria" pitchFamily="18" charset="0"/>
              </a:rPr>
              <a:t>, h).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geometric transformations, we can choose the homogeneous parameter h to be any nonzero value. Thus, each coordinate point (x, y) has an infinite number of equivalent homogeneous representations.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convenient choice is simply to set h = 1. Each two-dimensional position is then represented with homogeneous coordinates (x, y, 1).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Other values for parameter h are needed, for example, in matrix formulations of three-dimensional viewing transformations.</a:t>
            </a:r>
          </a:p>
        </p:txBody>
      </p:sp>
      <p:sp>
        <p:nvSpPr>
          <p:cNvPr id="10" name="Rounded Rectangle 9"/>
          <p:cNvSpPr/>
          <p:nvPr/>
        </p:nvSpPr>
        <p:spPr>
          <a:xfrm>
            <a:off x="3668889" y="1020704"/>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Homogeneous Coordinates</a:t>
            </a:r>
            <a:endParaRPr lang="en-US" sz="2370" dirty="0"/>
          </a:p>
        </p:txBody>
      </p:sp>
    </p:spTree>
    <p:extLst>
      <p:ext uri="{BB962C8B-B14F-4D97-AF65-F5344CB8AC3E}">
        <p14:creationId xmlns:p14="http://schemas.microsoft.com/office/powerpoint/2010/main" val="2242641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6" name="Rectangle 5"/>
          <p:cNvSpPr/>
          <p:nvPr/>
        </p:nvSpPr>
        <p:spPr>
          <a:xfrm>
            <a:off x="752593" y="1622778"/>
            <a:ext cx="11138370"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term homogeneous coordinates is used in mathematics to refer to the effect of this representation on Cartesian equations.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When a Cartesian point (x, y) is converted to a homogeneous representation (</a:t>
            </a:r>
            <a:r>
              <a:rPr lang="en-US" sz="1975" dirty="0" err="1">
                <a:solidFill>
                  <a:srgbClr val="002060"/>
                </a:solidFill>
                <a:latin typeface="Cambria" pitchFamily="18" charset="0"/>
              </a:rPr>
              <a:t>x</a:t>
            </a:r>
            <a:r>
              <a:rPr lang="en-US" sz="1383" dirty="0" err="1">
                <a:solidFill>
                  <a:srgbClr val="002060"/>
                </a:solidFill>
                <a:latin typeface="Cambria" pitchFamily="18" charset="0"/>
              </a:rPr>
              <a:t>h</a:t>
            </a:r>
            <a:r>
              <a:rPr lang="en-US" sz="1975" dirty="0">
                <a:solidFill>
                  <a:srgbClr val="002060"/>
                </a:solidFill>
                <a:latin typeface="Cambria" pitchFamily="18" charset="0"/>
              </a:rPr>
              <a:t>, </a:t>
            </a:r>
            <a:r>
              <a:rPr lang="en-US" sz="1975" dirty="0" err="1">
                <a:solidFill>
                  <a:srgbClr val="002060"/>
                </a:solidFill>
                <a:latin typeface="Cambria" pitchFamily="18" charset="0"/>
              </a:rPr>
              <a:t>y</a:t>
            </a:r>
            <a:r>
              <a:rPr lang="en-US" sz="1383" dirty="0" err="1">
                <a:solidFill>
                  <a:srgbClr val="002060"/>
                </a:solidFill>
                <a:latin typeface="Cambria" pitchFamily="18" charset="0"/>
              </a:rPr>
              <a:t>h</a:t>
            </a:r>
            <a:r>
              <a:rPr lang="en-US" sz="1975" dirty="0">
                <a:solidFill>
                  <a:srgbClr val="002060"/>
                </a:solidFill>
                <a:latin typeface="Cambria" pitchFamily="18" charset="0"/>
              </a:rPr>
              <a:t>, h), equations containing x and y, such as f (x, y) = 0, become homogeneous equations in the three parameters </a:t>
            </a:r>
            <a:r>
              <a:rPr lang="en-US" sz="1975" dirty="0" err="1">
                <a:solidFill>
                  <a:srgbClr val="002060"/>
                </a:solidFill>
                <a:latin typeface="Cambria" pitchFamily="18" charset="0"/>
              </a:rPr>
              <a:t>x</a:t>
            </a:r>
            <a:r>
              <a:rPr lang="en-US" sz="1383" dirty="0" err="1">
                <a:solidFill>
                  <a:srgbClr val="002060"/>
                </a:solidFill>
                <a:latin typeface="Cambria" pitchFamily="18" charset="0"/>
              </a:rPr>
              <a:t>h</a:t>
            </a:r>
            <a:r>
              <a:rPr lang="en-US" sz="1975" dirty="0">
                <a:solidFill>
                  <a:srgbClr val="002060"/>
                </a:solidFill>
                <a:latin typeface="Cambria" pitchFamily="18" charset="0"/>
              </a:rPr>
              <a:t>, </a:t>
            </a:r>
            <a:r>
              <a:rPr lang="en-US" sz="1975" dirty="0" err="1">
                <a:solidFill>
                  <a:srgbClr val="002060"/>
                </a:solidFill>
                <a:latin typeface="Cambria" pitchFamily="18" charset="0"/>
              </a:rPr>
              <a:t>y</a:t>
            </a:r>
            <a:r>
              <a:rPr lang="en-US" sz="1383" dirty="0" err="1">
                <a:solidFill>
                  <a:srgbClr val="002060"/>
                </a:solidFill>
                <a:latin typeface="Cambria" pitchFamily="18" charset="0"/>
              </a:rPr>
              <a:t>h</a:t>
            </a:r>
            <a:r>
              <a:rPr lang="en-US" sz="1975" dirty="0">
                <a:solidFill>
                  <a:srgbClr val="002060"/>
                </a:solidFill>
                <a:latin typeface="Cambria" pitchFamily="18" charset="0"/>
              </a:rPr>
              <a:t>, and h. This just means that if each of the three parameters is replaced by any value ‘v’ times that parameter, the value ‘v’ can be factored out of the equations.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Expressing positions in homogeneous coordinates allows us to represent all geometric transformation equations as matrix multiplications, which is the standard method used in graphics systems.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Two-dimensional coordinate positions are represented with three-element column vectors, and two-dimensional transformation operations are expressed as 3 × 3 matrices.</a:t>
            </a:r>
          </a:p>
        </p:txBody>
      </p:sp>
      <p:sp>
        <p:nvSpPr>
          <p:cNvPr id="8" name="Rounded Rectangle 7"/>
          <p:cNvSpPr/>
          <p:nvPr/>
        </p:nvSpPr>
        <p:spPr>
          <a:xfrm>
            <a:off x="3668889" y="1020704"/>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Homogeneous Coordinates</a:t>
            </a:r>
            <a:endParaRPr lang="en-US" sz="2370" dirty="0"/>
          </a:p>
        </p:txBody>
      </p:sp>
    </p:spTree>
    <p:extLst>
      <p:ext uri="{BB962C8B-B14F-4D97-AF65-F5344CB8AC3E}">
        <p14:creationId xmlns:p14="http://schemas.microsoft.com/office/powerpoint/2010/main" val="3208935345"/>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1382</Words>
  <Application>Microsoft Office PowerPoint</Application>
  <PresentationFormat>Widescreen</PresentationFormat>
  <Paragraphs>174</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Bookman Old Style</vt:lpstr>
      <vt:lpstr>Calibri</vt:lpstr>
      <vt:lpstr>Cambria</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2026-01-25T13:18:24Z</dcterms:created>
  <dcterms:modified xsi:type="dcterms:W3CDTF">2026-01-25T13:19:19Z</dcterms:modified>
</cp:coreProperties>
</file>